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80" r:id="rId11"/>
    <p:sldId id="265" r:id="rId12"/>
    <p:sldId id="266" r:id="rId13"/>
    <p:sldId id="267" r:id="rId14"/>
    <p:sldId id="268" r:id="rId15"/>
    <p:sldId id="269" r:id="rId16"/>
    <p:sldId id="270" r:id="rId17"/>
    <p:sldId id="278" r:id="rId18"/>
    <p:sldId id="279" r:id="rId19"/>
    <p:sldId id="271" r:id="rId20"/>
    <p:sldId id="282" r:id="rId21"/>
    <p:sldId id="272" r:id="rId22"/>
    <p:sldId id="273" r:id="rId23"/>
    <p:sldId id="276" r:id="rId24"/>
    <p:sldId id="274" r:id="rId25"/>
    <p:sldId id="277" r:id="rId26"/>
    <p:sldId id="275"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7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7A847CFC-816F-41D0-AAC0-9BF4FEBC753E}" type="datetimeFigureOut">
              <a:rPr lang="es-ES" smtClean="0"/>
              <a:pPr/>
              <a:t>09/10/2017</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09/10/2017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09/10/2017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A847CFC-816F-41D0-AAC0-9BF4FEBC753E}" type="datetimeFigureOut">
              <a:rPr lang="es-ES" smtClean="0"/>
              <a:pPr/>
              <a:t>09/10/2017</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7A847CFC-816F-41D0-AAC0-9BF4FEBC753E}" type="datetimeFigureOut">
              <a:rPr lang="es-ES" smtClean="0"/>
              <a:pPr/>
              <a:t>09/10/2017</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7A847CFC-816F-41D0-AAC0-9BF4FEBC753E}" type="datetimeFigureOut">
              <a:rPr lang="es-ES" smtClean="0"/>
              <a:pPr/>
              <a:t>09/10/2017</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7A847CFC-816F-41D0-AAC0-9BF4FEBC753E}" type="datetimeFigureOut">
              <a:rPr lang="es-ES" smtClean="0"/>
              <a:pPr/>
              <a:t>09/10/2017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132FADFE-3B8F-471C-ABF0-DBC7717ECBBC}" type="slidenum">
              <a:rPr lang="es-ES" smtClean="0"/>
              <a:pPr/>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7A847CFC-816F-41D0-AAC0-9BF4FEBC753E}" type="datetimeFigureOut">
              <a:rPr lang="es-ES" smtClean="0"/>
              <a:pPr/>
              <a:t>09/10/2017</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A847CFC-816F-41D0-AAC0-9BF4FEBC753E}" type="datetimeFigureOut">
              <a:rPr lang="es-ES" smtClean="0"/>
              <a:pPr/>
              <a:t>09/10/2017</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A847CFC-816F-41D0-AAC0-9BF4FEBC753E}" type="datetimeFigureOut">
              <a:rPr lang="es-ES" smtClean="0"/>
              <a:pPr/>
              <a:t>09/10/2017</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7A847CFC-816F-41D0-AAC0-9BF4FEBC753E}" type="datetimeFigureOut">
              <a:rPr lang="es-ES" smtClean="0"/>
              <a:pPr/>
              <a:t>09/10/2017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A847CFC-816F-41D0-AAC0-9BF4FEBC753E}" type="datetimeFigureOut">
              <a:rPr lang="es-ES" smtClean="0"/>
              <a:pPr/>
              <a:t>09/10/2017</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2FADFE-3B8F-471C-ABF0-DBC7717ECBBC}" type="slidenum">
              <a:rPr lang="es-ES" smtClean="0"/>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Cambio </a:t>
            </a:r>
            <a:r>
              <a:rPr lang="es-ES" dirty="0" err="1" smtClean="0"/>
              <a:t>climatico</a:t>
            </a:r>
            <a:r>
              <a:rPr lang="es-ES" dirty="0" smtClean="0"/>
              <a:t> y bosques productivos.</a:t>
            </a:r>
            <a:endParaRPr lang="es-ES" dirty="0"/>
          </a:p>
        </p:txBody>
      </p:sp>
      <p:sp>
        <p:nvSpPr>
          <p:cNvPr id="3" name="2 Subtítulo"/>
          <p:cNvSpPr>
            <a:spLocks noGrp="1"/>
          </p:cNvSpPr>
          <p:nvPr>
            <p:ph type="subTitle" idx="1"/>
          </p:nvPr>
        </p:nvSpPr>
        <p:spPr/>
        <p:txBody>
          <a:bodyPr/>
          <a:lstStyle/>
          <a:p>
            <a:r>
              <a:rPr lang="es-ES" dirty="0" smtClean="0"/>
              <a:t>Asociación Domitila Hernández por la Igualdad.</a:t>
            </a:r>
            <a:endParaRPr lang="es-ES" dirty="0"/>
          </a:p>
        </p:txBody>
      </p:sp>
      <p:pic>
        <p:nvPicPr>
          <p:cNvPr id="13314" name="Picture 2" descr="Resultado de imagen de ASOCIACION DOMITILA"/>
          <p:cNvPicPr>
            <a:picLocks noChangeAspect="1" noChangeArrowheads="1"/>
          </p:cNvPicPr>
          <p:nvPr/>
        </p:nvPicPr>
        <p:blipFill>
          <a:blip r:embed="rId2" cstate="print"/>
          <a:srcRect/>
          <a:stretch>
            <a:fillRect/>
          </a:stretch>
        </p:blipFill>
        <p:spPr bwMode="auto">
          <a:xfrm>
            <a:off x="285720" y="285728"/>
            <a:ext cx="3429024" cy="2554574"/>
          </a:xfrm>
          <a:prstGeom prst="rect">
            <a:avLst/>
          </a:prstGeom>
          <a:noFill/>
        </p:spPr>
      </p:pic>
      <p:pic>
        <p:nvPicPr>
          <p:cNvPr id="13316" name="Picture 4" descr="Resultado de imagen de ecoeje"/>
          <p:cNvPicPr>
            <a:picLocks noChangeAspect="1" noChangeArrowheads="1"/>
          </p:cNvPicPr>
          <p:nvPr/>
        </p:nvPicPr>
        <p:blipFill>
          <a:blip r:embed="rId3" cstate="print"/>
          <a:srcRect/>
          <a:stretch>
            <a:fillRect/>
          </a:stretch>
        </p:blipFill>
        <p:spPr bwMode="auto">
          <a:xfrm>
            <a:off x="7643834" y="214290"/>
            <a:ext cx="1176066" cy="221455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Modelos que seguimos</a:t>
            </a:r>
            <a:endParaRPr lang="es-ES" dirty="0"/>
          </a:p>
        </p:txBody>
      </p:sp>
      <p:sp>
        <p:nvSpPr>
          <p:cNvPr id="3" name="2 Marcador de texto"/>
          <p:cNvSpPr>
            <a:spLocks noGrp="1"/>
          </p:cNvSpPr>
          <p:nvPr>
            <p:ph type="body" idx="1"/>
          </p:nvPr>
        </p:nvSpPr>
        <p:spPr/>
        <p:txBody>
          <a:bodyPr/>
          <a:lstStyle/>
          <a:p>
            <a:r>
              <a:rPr lang="es-ES" dirty="0" smtClean="0"/>
              <a:t>Constructores de bosques</a:t>
            </a:r>
            <a:endParaRPr lang="es-ES" dirty="0"/>
          </a:p>
        </p:txBody>
      </p:sp>
      <p:sp>
        <p:nvSpPr>
          <p:cNvPr id="4" name="3 Marcador de texto"/>
          <p:cNvSpPr>
            <a:spLocks noGrp="1"/>
          </p:cNvSpPr>
          <p:nvPr>
            <p:ph type="body" sz="half" idx="3"/>
          </p:nvPr>
        </p:nvSpPr>
        <p:spPr/>
        <p:txBody>
          <a:bodyPr/>
          <a:lstStyle/>
          <a:p>
            <a:r>
              <a:rPr lang="es-ES" dirty="0" smtClean="0"/>
              <a:t>MODELOS MUNDIALES</a:t>
            </a:r>
            <a:endParaRPr lang="es-ES"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571472" y="1357298"/>
            <a:ext cx="8362978" cy="4071965"/>
          </a:xfrm>
          <a:prstGeom prst="rect">
            <a:avLst/>
          </a:prstGeom>
          <a:noFill/>
          <a:ln w="9525">
            <a:noFill/>
            <a:miter lim="800000"/>
            <a:headEnd/>
            <a:tailEnd/>
          </a:ln>
          <a:effectLst/>
        </p:spPr>
      </p:pic>
      <p:sp>
        <p:nvSpPr>
          <p:cNvPr id="1028" name="Rectangle 4"/>
          <p:cNvSpPr>
            <a:spLocks noChangeArrowheads="1"/>
          </p:cNvSpPr>
          <p:nvPr/>
        </p:nvSpPr>
        <p:spPr bwMode="auto">
          <a:xfrm>
            <a:off x="0" y="0"/>
            <a:ext cx="8818563" cy="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r>
              <a:rPr kumimoji="0" lang="es-ES" sz="1800" b="0" i="0" u="none" strike="noStrike" cap="none" normalizeH="0" baseline="0" smtClean="0">
                <a:ln>
                  <a:noFill/>
                </a:ln>
                <a:solidFill>
                  <a:schemeClr val="tx1"/>
                </a:solidFill>
                <a:effectLst/>
                <a:latin typeface="Arial" pitchFamily="34" charset="0"/>
                <a:cs typeface="Arial" pitchFamily="34" charset="0"/>
              </a:rPr>
              <a:t>  </a:t>
            </a:r>
            <a:endParaRPr kumimoji="0" lang="es-E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inherit"/>
                <a:cs typeface="Arial" pitchFamily="34" charset="0"/>
              </a:rPr>
              <a:t>TF-5</a:t>
            </a:r>
          </a:p>
          <a:p>
            <a:pPr marL="0" marR="0" lvl="0" indent="0" algn="l" defTabSz="914400" rtl="0" eaLnBrk="0" fontAlgn="t" latinLnBrk="0" hangingPunct="0">
              <a:lnSpc>
                <a:spcPct val="100000"/>
              </a:lnSpc>
              <a:spcBef>
                <a:spcPct val="0"/>
              </a:spcBef>
              <a:spcAft>
                <a:spcPct val="0"/>
              </a:spcAft>
              <a:buClrTx/>
              <a:buSzTx/>
              <a:buFontTx/>
              <a:buNone/>
              <a:tabLst/>
            </a:pPr>
            <a:r>
              <a:rPr kumimoji="0" lang="es-ES" sz="700" b="0" i="0" u="none" strike="noStrike" cap="none" normalizeH="0" baseline="0" smtClean="0">
                <a:ln>
                  <a:noFill/>
                </a:ln>
                <a:solidFill>
                  <a:schemeClr val="tx1"/>
                </a:solidFill>
                <a:effectLst/>
                <a:latin typeface="Arial" pitchFamily="34" charset="0"/>
                <a:cs typeface="Arial" pitchFamily="34" charset="0"/>
              </a:rPr>
              <a:t> </a:t>
            </a:r>
            <a:endParaRPr kumimoji="0" lang="es-E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cs typeface="Arial" pitchFamily="34" charset="0"/>
            </a:endParaRPr>
          </a:p>
        </p:txBody>
      </p:sp>
      <p:pic>
        <p:nvPicPr>
          <p:cNvPr id="1030" name="Picture 6" descr="https://www.google.com/images/branding/mapslogo/1x/googlelogo_light_62x24_with_2_stroke_color_66x26dp.png"/>
          <p:cNvPicPr>
            <a:picLocks noChangeAspect="1" noChangeArrowheads="1"/>
          </p:cNvPicPr>
          <p:nvPr/>
        </p:nvPicPr>
        <p:blipFill>
          <a:blip r:embed="rId3" cstate="print"/>
          <a:srcRect/>
          <a:stretch>
            <a:fillRect/>
          </a:stretch>
        </p:blipFill>
        <p:spPr bwMode="auto">
          <a:xfrm>
            <a:off x="0" y="0"/>
            <a:ext cx="628650" cy="247650"/>
          </a:xfrm>
          <a:prstGeom prst="rect">
            <a:avLst/>
          </a:prstGeom>
          <a:noFill/>
        </p:spPr>
      </p:pic>
      <p:sp>
        <p:nvSpPr>
          <p:cNvPr id="1031" name="Rectangle 7"/>
          <p:cNvSpPr>
            <a:spLocks noChangeArrowheads="1"/>
          </p:cNvSpPr>
          <p:nvPr/>
        </p:nvSpPr>
        <p:spPr bwMode="auto">
          <a:xfrm>
            <a:off x="0" y="0"/>
            <a:ext cx="9047163"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smtClean="0">
                <a:ln>
                  <a:noFill/>
                </a:ln>
                <a:solidFill>
                  <a:srgbClr val="000000"/>
                </a:solidFill>
                <a:effectLst/>
                <a:latin typeface="Roboto"/>
                <a:cs typeface="Arial" pitchFamily="34" charset="0"/>
              </a:rPr>
              <a:t>Fecha de la imagen: oct. 2012© 2017 GoogleEspaña</a:t>
            </a:r>
            <a:endParaRPr kumimoji="0" lang="es-ES" sz="7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700" b="0" i="0" u="none" strike="noStrike" cap="none" normalizeH="0" baseline="0" smtClean="0">
                <a:ln>
                  <a:noFill/>
                </a:ln>
                <a:solidFill>
                  <a:srgbClr val="000000"/>
                </a:solidFill>
                <a:effectLst/>
                <a:latin typeface="Arial" pitchFamily="34" charset="0"/>
                <a:cs typeface="Arial" pitchFamily="34" charset="0"/>
              </a:rPr>
              <a:t/>
            </a:r>
            <a:br>
              <a:rPr kumimoji="0" lang="es-ES" sz="700" b="0" i="0" u="none" strike="noStrike" cap="none" normalizeH="0" baseline="0" smtClean="0">
                <a:ln>
                  <a:noFill/>
                </a:ln>
                <a:solidFill>
                  <a:srgbClr val="000000"/>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9" name="Picture 5" descr="Google Maps"/>
          <p:cNvPicPr>
            <a:picLocks noChangeAspect="1" noChangeArrowheads="1"/>
          </p:cNvPicPr>
          <p:nvPr/>
        </p:nvPicPr>
        <p:blipFill>
          <a:blip r:embed="rId4" cstate="print"/>
          <a:srcRect/>
          <a:stretch>
            <a:fillRect/>
          </a:stretch>
        </p:blipFill>
        <p:spPr bwMode="auto">
          <a:xfrm>
            <a:off x="63500" y="274638"/>
            <a:ext cx="1247775" cy="228600"/>
          </a:xfrm>
          <a:prstGeom prst="rect">
            <a:avLst/>
          </a:prstGeom>
          <a:noFill/>
        </p:spPr>
      </p:pic>
      <p:sp>
        <p:nvSpPr>
          <p:cNvPr id="1032" name="Rectangle 8"/>
          <p:cNvSpPr>
            <a:spLocks noChangeArrowheads="1"/>
          </p:cNvSpPr>
          <p:nvPr/>
        </p:nvSpPr>
        <p:spPr bwMode="auto">
          <a:xfrm>
            <a:off x="0" y="0"/>
            <a:ext cx="8818563" cy="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r>
              <a:rPr kumimoji="0" lang="es-ES" sz="1800" b="0" i="0" u="none" strike="noStrike" cap="none" normalizeH="0" baseline="0" smtClean="0">
                <a:ln>
                  <a:noFill/>
                </a:ln>
                <a:solidFill>
                  <a:schemeClr val="tx1"/>
                </a:solidFill>
                <a:effectLst/>
                <a:latin typeface="Arial" pitchFamily="34" charset="0"/>
                <a:cs typeface="Arial" pitchFamily="34" charset="0"/>
              </a:rPr>
              <a:t>  </a:t>
            </a:r>
            <a:endParaRPr kumimoji="0" lang="es-E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inherit"/>
                <a:cs typeface="Arial" pitchFamily="34" charset="0"/>
              </a:rPr>
              <a:t>TF-5</a:t>
            </a:r>
          </a:p>
          <a:p>
            <a:pPr marL="0" marR="0" lvl="0" indent="0" algn="l" defTabSz="914400" rtl="0" eaLnBrk="0" fontAlgn="t" latinLnBrk="0" hangingPunct="0">
              <a:lnSpc>
                <a:spcPct val="100000"/>
              </a:lnSpc>
              <a:spcBef>
                <a:spcPct val="0"/>
              </a:spcBef>
              <a:spcAft>
                <a:spcPct val="0"/>
              </a:spcAft>
              <a:buClrTx/>
              <a:buSzTx/>
              <a:buFontTx/>
              <a:buNone/>
              <a:tabLst/>
            </a:pPr>
            <a:r>
              <a:rPr kumimoji="0" lang="es-ES" sz="700" b="0" i="0" u="none" strike="noStrike" cap="none" normalizeH="0" baseline="0" smtClean="0">
                <a:ln>
                  <a:noFill/>
                </a:ln>
                <a:solidFill>
                  <a:schemeClr val="tx1"/>
                </a:solidFill>
                <a:effectLst/>
                <a:latin typeface="Arial" pitchFamily="34" charset="0"/>
                <a:cs typeface="Arial" pitchFamily="34" charset="0"/>
              </a:rPr>
              <a:t> </a:t>
            </a:r>
            <a:endParaRPr kumimoji="0" lang="es-E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pitchFamily="34" charset="0"/>
              <a:cs typeface="Arial" pitchFamily="34" charset="0"/>
            </a:endParaRPr>
          </a:p>
        </p:txBody>
      </p:sp>
      <p:pic>
        <p:nvPicPr>
          <p:cNvPr id="1034" name="Picture 10" descr="https://www.google.com/images/branding/mapslogo/1x/googlelogo_light_62x24_with_2_stroke_color_66x26dp.png"/>
          <p:cNvPicPr>
            <a:picLocks noChangeAspect="1" noChangeArrowheads="1"/>
          </p:cNvPicPr>
          <p:nvPr/>
        </p:nvPicPr>
        <p:blipFill>
          <a:blip r:embed="rId3" cstate="print"/>
          <a:srcRect/>
          <a:stretch>
            <a:fillRect/>
          </a:stretch>
        </p:blipFill>
        <p:spPr bwMode="auto">
          <a:xfrm>
            <a:off x="0" y="0"/>
            <a:ext cx="628650" cy="247650"/>
          </a:xfrm>
          <a:prstGeom prst="rect">
            <a:avLst/>
          </a:prstGeom>
          <a:noFill/>
        </p:spPr>
      </p:pic>
      <p:sp>
        <p:nvSpPr>
          <p:cNvPr id="1035" name="Rectangle 11"/>
          <p:cNvSpPr>
            <a:spLocks noChangeArrowheads="1"/>
          </p:cNvSpPr>
          <p:nvPr/>
        </p:nvSpPr>
        <p:spPr bwMode="auto">
          <a:xfrm>
            <a:off x="0" y="0"/>
            <a:ext cx="9047163"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smtClean="0">
                <a:ln>
                  <a:noFill/>
                </a:ln>
                <a:solidFill>
                  <a:srgbClr val="000000"/>
                </a:solidFill>
                <a:effectLst/>
                <a:latin typeface="Roboto"/>
                <a:cs typeface="Arial" pitchFamily="34" charset="0"/>
              </a:rPr>
              <a:t>Fecha de la imagen: oct. 2012© 2017 GoogleEspaña</a:t>
            </a:r>
            <a:endParaRPr kumimoji="0" lang="es-ES" sz="7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700" b="0" i="0" u="none" strike="noStrike" cap="none" normalizeH="0" baseline="0" smtClean="0">
                <a:ln>
                  <a:noFill/>
                </a:ln>
                <a:solidFill>
                  <a:srgbClr val="000000"/>
                </a:solidFill>
                <a:effectLst/>
                <a:latin typeface="Arial" pitchFamily="34" charset="0"/>
                <a:cs typeface="Arial" pitchFamily="34" charset="0"/>
              </a:rPr>
              <a:t/>
            </a:r>
            <a:br>
              <a:rPr kumimoji="0" lang="es-ES" sz="700" b="0" i="0" u="none" strike="noStrike" cap="none" normalizeH="0" baseline="0" smtClean="0">
                <a:ln>
                  <a:noFill/>
                </a:ln>
                <a:solidFill>
                  <a:srgbClr val="000000"/>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3" name="Picture 9" descr="Google Maps"/>
          <p:cNvPicPr>
            <a:picLocks noChangeAspect="1" noChangeArrowheads="1"/>
          </p:cNvPicPr>
          <p:nvPr/>
        </p:nvPicPr>
        <p:blipFill>
          <a:blip r:embed="rId4" cstate="print"/>
          <a:srcRect/>
          <a:stretch>
            <a:fillRect/>
          </a:stretch>
        </p:blipFill>
        <p:spPr bwMode="auto">
          <a:xfrm>
            <a:off x="63500" y="274638"/>
            <a:ext cx="1247775" cy="228600"/>
          </a:xfrm>
          <a:prstGeom prst="rect">
            <a:avLst/>
          </a:prstGeom>
          <a:noFill/>
        </p:spPr>
      </p:pic>
      <p:sp>
        <p:nvSpPr>
          <p:cNvPr id="18" name="17 Marcador de contenido"/>
          <p:cNvSpPr>
            <a:spLocks noGrp="1"/>
          </p:cNvSpPr>
          <p:nvPr>
            <p:ph sz="quarter" idx="4"/>
          </p:nvPr>
        </p:nvSpPr>
        <p:spPr/>
        <p:txBody>
          <a:bodyPr/>
          <a:lstStyle/>
          <a:p>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PROYECTO DE IMPLANTACION</a:t>
            </a:r>
            <a:endParaRPr lang="es-ES" dirty="0"/>
          </a:p>
        </p:txBody>
      </p:sp>
      <p:sp>
        <p:nvSpPr>
          <p:cNvPr id="3" name="2 Marcador de texto"/>
          <p:cNvSpPr>
            <a:spLocks noGrp="1"/>
          </p:cNvSpPr>
          <p:nvPr>
            <p:ph type="body" idx="1"/>
          </p:nvPr>
        </p:nvSpPr>
        <p:spPr/>
        <p:txBody>
          <a:bodyPr/>
          <a:lstStyle/>
          <a:p>
            <a:r>
              <a:rPr lang="es-ES" dirty="0" smtClean="0"/>
              <a:t>PARCELA DOMITILA</a:t>
            </a:r>
            <a:endParaRPr lang="es-ES" dirty="0"/>
          </a:p>
        </p:txBody>
      </p:sp>
      <p:sp>
        <p:nvSpPr>
          <p:cNvPr id="4" name="3 Marcador de texto"/>
          <p:cNvSpPr>
            <a:spLocks noGrp="1"/>
          </p:cNvSpPr>
          <p:nvPr>
            <p:ph type="body" sz="half" idx="3"/>
          </p:nvPr>
        </p:nvSpPr>
        <p:spPr/>
        <p:txBody>
          <a:bodyPr/>
          <a:lstStyle/>
          <a:p>
            <a:r>
              <a:rPr lang="es-ES" dirty="0" smtClean="0"/>
              <a:t>PARCELA TELEFONICA</a:t>
            </a:r>
            <a:endParaRPr lang="es-ES" dirty="0"/>
          </a:p>
        </p:txBody>
      </p:sp>
      <p:pic>
        <p:nvPicPr>
          <p:cNvPr id="8" name="7 Marcador de contenido" descr="PROYECTO FASE 1.JPG"/>
          <p:cNvPicPr>
            <a:picLocks noGrp="1" noChangeAspect="1"/>
          </p:cNvPicPr>
          <p:nvPr>
            <p:ph sz="quarter" idx="2"/>
          </p:nvPr>
        </p:nvPicPr>
        <p:blipFill>
          <a:blip r:embed="rId2" cstate="print"/>
          <a:stretch>
            <a:fillRect/>
          </a:stretch>
        </p:blipFill>
        <p:spPr>
          <a:xfrm>
            <a:off x="280988" y="1856581"/>
            <a:ext cx="4291012" cy="2860675"/>
          </a:xfrm>
        </p:spPr>
      </p:pic>
      <p:pic>
        <p:nvPicPr>
          <p:cNvPr id="9" name="8 Marcador de contenido" descr="PROYECTO FASE 2.jpg"/>
          <p:cNvPicPr>
            <a:picLocks noGrp="1" noChangeAspect="1"/>
          </p:cNvPicPr>
          <p:nvPr>
            <p:ph sz="quarter" idx="4"/>
          </p:nvPr>
        </p:nvPicPr>
        <p:blipFill>
          <a:blip r:embed="rId3" cstate="print"/>
          <a:stretch>
            <a:fillRect/>
          </a:stretch>
        </p:blipFill>
        <p:spPr>
          <a:xfrm>
            <a:off x="4648200" y="2053419"/>
            <a:ext cx="4289425" cy="246699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dirty="0" smtClean="0"/>
              <a:t>PROCESO DE GENERACION DEL BOSQUE</a:t>
            </a:r>
            <a:endParaRPr lang="es-ES" dirty="0"/>
          </a:p>
        </p:txBody>
      </p:sp>
      <p:pic>
        <p:nvPicPr>
          <p:cNvPr id="9" name="8 Marcador de contenido" descr="D:\Escritorio Tenerife Agosto 2015\José Luis Figueroa\Presentaciones Foresteria\material diseño Mapas bosques comestibles\Nueva imagen.bmp"/>
          <p:cNvPicPr>
            <a:picLocks noGrp="1"/>
          </p:cNvPicPr>
          <p:nvPr>
            <p:ph idx="1"/>
          </p:nvPr>
        </p:nvPicPr>
        <p:blipFill>
          <a:blip r:embed="rId2" cstate="print"/>
          <a:srcRect/>
          <a:stretch>
            <a:fillRect/>
          </a:stretch>
        </p:blipFill>
        <p:spPr bwMode="auto">
          <a:xfrm>
            <a:off x="214282" y="1285860"/>
            <a:ext cx="4286280" cy="2428892"/>
          </a:xfrm>
          <a:prstGeom prst="rect">
            <a:avLst/>
          </a:prstGeom>
          <a:noFill/>
          <a:ln w="9525">
            <a:noFill/>
            <a:miter lim="800000"/>
            <a:headEnd/>
            <a:tailEnd/>
          </a:ln>
        </p:spPr>
      </p:pic>
      <p:pic>
        <p:nvPicPr>
          <p:cNvPr id="10" name="9 Imagen"/>
          <p:cNvPicPr/>
          <p:nvPr/>
        </p:nvPicPr>
        <p:blipFill>
          <a:blip r:embed="rId3" cstate="print"/>
          <a:srcRect/>
          <a:stretch>
            <a:fillRect/>
          </a:stretch>
        </p:blipFill>
        <p:spPr bwMode="auto">
          <a:xfrm>
            <a:off x="4572000" y="1357298"/>
            <a:ext cx="4286312" cy="2357454"/>
          </a:xfrm>
          <a:prstGeom prst="rect">
            <a:avLst/>
          </a:prstGeom>
          <a:noFill/>
          <a:ln w="9525">
            <a:noFill/>
            <a:miter lim="800000"/>
            <a:headEnd/>
            <a:tailEnd/>
          </a:ln>
        </p:spPr>
      </p:pic>
      <p:pic>
        <p:nvPicPr>
          <p:cNvPr id="11" name="10 Imagen" descr="C:\Users\Juan Antonio\Desktop\Caoba-Farms.jpg"/>
          <p:cNvPicPr/>
          <p:nvPr/>
        </p:nvPicPr>
        <p:blipFill>
          <a:blip r:embed="rId4" cstate="print"/>
          <a:srcRect/>
          <a:stretch>
            <a:fillRect/>
          </a:stretch>
        </p:blipFill>
        <p:spPr bwMode="auto">
          <a:xfrm>
            <a:off x="214282" y="3714752"/>
            <a:ext cx="4214842" cy="2571768"/>
          </a:xfrm>
          <a:prstGeom prst="rect">
            <a:avLst/>
          </a:prstGeom>
          <a:noFill/>
          <a:ln w="9525">
            <a:noFill/>
            <a:miter lim="800000"/>
            <a:headEnd/>
            <a:tailEnd/>
          </a:ln>
        </p:spPr>
      </p:pic>
      <p:pic>
        <p:nvPicPr>
          <p:cNvPr id="12" name="11 Imagen" descr="C:\Users\Juan Antonio\Desktop\1wb2.jpg"/>
          <p:cNvPicPr/>
          <p:nvPr/>
        </p:nvPicPr>
        <p:blipFill>
          <a:blip r:embed="rId5" cstate="print"/>
          <a:srcRect/>
          <a:stretch>
            <a:fillRect/>
          </a:stretch>
        </p:blipFill>
        <p:spPr bwMode="auto">
          <a:xfrm>
            <a:off x="4572000" y="3786190"/>
            <a:ext cx="4357718" cy="257176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EVOLUCION DE LA VIDA</a:t>
            </a:r>
            <a:endParaRPr lang="es-ES" dirty="0"/>
          </a:p>
        </p:txBody>
      </p:sp>
      <p:sp>
        <p:nvSpPr>
          <p:cNvPr id="5" name="4 Marcador de texto"/>
          <p:cNvSpPr>
            <a:spLocks noGrp="1"/>
          </p:cNvSpPr>
          <p:nvPr>
            <p:ph type="body" idx="1"/>
          </p:nvPr>
        </p:nvSpPr>
        <p:spPr/>
        <p:txBody>
          <a:bodyPr/>
          <a:lstStyle/>
          <a:p>
            <a:r>
              <a:rPr lang="es-ES" dirty="0" smtClean="0"/>
              <a:t>SEPTIEMBRE 2015</a:t>
            </a:r>
            <a:endParaRPr lang="es-ES" dirty="0"/>
          </a:p>
        </p:txBody>
      </p:sp>
      <p:sp>
        <p:nvSpPr>
          <p:cNvPr id="7" name="6 Marcador de texto"/>
          <p:cNvSpPr>
            <a:spLocks noGrp="1"/>
          </p:cNvSpPr>
          <p:nvPr>
            <p:ph type="body" sz="half" idx="3"/>
          </p:nvPr>
        </p:nvSpPr>
        <p:spPr/>
        <p:txBody>
          <a:bodyPr/>
          <a:lstStyle/>
          <a:p>
            <a:r>
              <a:rPr lang="es-ES" dirty="0" smtClean="0"/>
              <a:t>SEPTIEMBRE 2017</a:t>
            </a:r>
            <a:endParaRPr lang="es-ES" dirty="0"/>
          </a:p>
        </p:txBody>
      </p:sp>
      <p:pic>
        <p:nvPicPr>
          <p:cNvPr id="9" name="8 Marcador de contenido" descr="P1160780.JPG"/>
          <p:cNvPicPr>
            <a:picLocks noGrp="1" noChangeAspect="1"/>
          </p:cNvPicPr>
          <p:nvPr>
            <p:ph sz="quarter" idx="2"/>
          </p:nvPr>
        </p:nvPicPr>
        <p:blipFill>
          <a:blip r:embed="rId2" cstate="print"/>
          <a:stretch>
            <a:fillRect/>
          </a:stretch>
        </p:blipFill>
        <p:spPr>
          <a:xfrm>
            <a:off x="280988" y="1677789"/>
            <a:ext cx="4291012" cy="3218259"/>
          </a:xfrm>
        </p:spPr>
      </p:pic>
      <p:pic>
        <p:nvPicPr>
          <p:cNvPr id="12" name="11 Marcador de contenido" descr="20170714_142508.jpg"/>
          <p:cNvPicPr>
            <a:picLocks noGrp="1" noChangeAspect="1"/>
          </p:cNvPicPr>
          <p:nvPr>
            <p:ph sz="quarter" idx="4"/>
          </p:nvPr>
        </p:nvPicPr>
        <p:blipFill>
          <a:blip r:embed="rId3" cstate="print"/>
          <a:stretch>
            <a:fillRect/>
          </a:stretch>
        </p:blipFill>
        <p:spPr>
          <a:xfrm>
            <a:off x="4648200" y="2080518"/>
            <a:ext cx="4289425" cy="241280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EVOLUCION DEL BOSQUE 2015-2017</a:t>
            </a:r>
            <a:endParaRPr lang="es-ES" dirty="0"/>
          </a:p>
        </p:txBody>
      </p:sp>
      <p:sp>
        <p:nvSpPr>
          <p:cNvPr id="3" name="2 Marcador de texto"/>
          <p:cNvSpPr>
            <a:spLocks noGrp="1"/>
          </p:cNvSpPr>
          <p:nvPr>
            <p:ph type="body" idx="1"/>
          </p:nvPr>
        </p:nvSpPr>
        <p:spPr/>
        <p:txBody>
          <a:bodyPr/>
          <a:lstStyle/>
          <a:p>
            <a:r>
              <a:rPr lang="es-ES" dirty="0" smtClean="0"/>
              <a:t>NOVIEMBRE 2015</a:t>
            </a:r>
            <a:endParaRPr lang="es-ES" dirty="0"/>
          </a:p>
        </p:txBody>
      </p:sp>
      <p:sp>
        <p:nvSpPr>
          <p:cNvPr id="4" name="3 Marcador de texto"/>
          <p:cNvSpPr>
            <a:spLocks noGrp="1"/>
          </p:cNvSpPr>
          <p:nvPr>
            <p:ph type="body" sz="half" idx="3"/>
          </p:nvPr>
        </p:nvSpPr>
        <p:spPr/>
        <p:txBody>
          <a:bodyPr/>
          <a:lstStyle/>
          <a:p>
            <a:r>
              <a:rPr lang="es-ES" dirty="0" smtClean="0"/>
              <a:t>AGOSTO 2017</a:t>
            </a:r>
            <a:endParaRPr lang="es-ES" dirty="0"/>
          </a:p>
        </p:txBody>
      </p:sp>
      <p:pic>
        <p:nvPicPr>
          <p:cNvPr id="7" name="6 Marcador de contenido" descr="P1160783.JPG"/>
          <p:cNvPicPr>
            <a:picLocks noGrp="1" noChangeAspect="1"/>
          </p:cNvPicPr>
          <p:nvPr>
            <p:ph sz="quarter" idx="2"/>
          </p:nvPr>
        </p:nvPicPr>
        <p:blipFill>
          <a:blip r:embed="rId2" cstate="print"/>
          <a:stretch>
            <a:fillRect/>
          </a:stretch>
        </p:blipFill>
        <p:spPr>
          <a:xfrm>
            <a:off x="280988" y="1677789"/>
            <a:ext cx="4291012" cy="3218259"/>
          </a:xfrm>
        </p:spPr>
      </p:pic>
      <p:pic>
        <p:nvPicPr>
          <p:cNvPr id="10" name="9 Marcador de contenido" descr="20170714_143318.jpg"/>
          <p:cNvPicPr>
            <a:picLocks noGrp="1" noChangeAspect="1"/>
          </p:cNvPicPr>
          <p:nvPr>
            <p:ph sz="quarter" idx="4"/>
          </p:nvPr>
        </p:nvPicPr>
        <p:blipFill>
          <a:blip r:embed="rId3" cstate="print"/>
          <a:stretch>
            <a:fillRect/>
          </a:stretch>
        </p:blipFill>
        <p:spPr>
          <a:xfrm>
            <a:off x="4643438" y="1714488"/>
            <a:ext cx="4289425" cy="292895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EVOLUCION DE LA BIODIVERSIDAD</a:t>
            </a:r>
            <a:endParaRPr lang="es-ES" dirty="0"/>
          </a:p>
        </p:txBody>
      </p:sp>
      <p:sp>
        <p:nvSpPr>
          <p:cNvPr id="3" name="2 Marcador de texto"/>
          <p:cNvSpPr>
            <a:spLocks noGrp="1"/>
          </p:cNvSpPr>
          <p:nvPr>
            <p:ph type="body" idx="1"/>
          </p:nvPr>
        </p:nvSpPr>
        <p:spPr/>
        <p:txBody>
          <a:bodyPr/>
          <a:lstStyle/>
          <a:p>
            <a:r>
              <a:rPr lang="es-ES" dirty="0" smtClean="0"/>
              <a:t>SEPTIEMBRE 2015</a:t>
            </a:r>
            <a:endParaRPr lang="es-ES" dirty="0"/>
          </a:p>
        </p:txBody>
      </p:sp>
      <p:sp>
        <p:nvSpPr>
          <p:cNvPr id="4" name="3 Marcador de texto"/>
          <p:cNvSpPr>
            <a:spLocks noGrp="1"/>
          </p:cNvSpPr>
          <p:nvPr>
            <p:ph type="body" sz="half" idx="3"/>
          </p:nvPr>
        </p:nvSpPr>
        <p:spPr/>
        <p:txBody>
          <a:bodyPr/>
          <a:lstStyle/>
          <a:p>
            <a:r>
              <a:rPr lang="es-ES" dirty="0" smtClean="0"/>
              <a:t>SEPTIEMBRE 2017</a:t>
            </a:r>
            <a:endParaRPr lang="es-ES" dirty="0"/>
          </a:p>
        </p:txBody>
      </p:sp>
      <p:pic>
        <p:nvPicPr>
          <p:cNvPr id="7" name="6 Marcador de contenido" descr="londres 2014 215.jpg"/>
          <p:cNvPicPr>
            <a:picLocks noGrp="1" noChangeAspect="1"/>
          </p:cNvPicPr>
          <p:nvPr>
            <p:ph sz="quarter" idx="2"/>
          </p:nvPr>
        </p:nvPicPr>
        <p:blipFill>
          <a:blip r:embed="rId2" cstate="print"/>
          <a:stretch>
            <a:fillRect/>
          </a:stretch>
        </p:blipFill>
        <p:spPr>
          <a:xfrm>
            <a:off x="280988" y="1677789"/>
            <a:ext cx="4291012" cy="3218259"/>
          </a:xfrm>
        </p:spPr>
      </p:pic>
      <p:pic>
        <p:nvPicPr>
          <p:cNvPr id="8" name="7 Marcador de contenido" descr="IMG-20161014-WA0024.jpg"/>
          <p:cNvPicPr>
            <a:picLocks noGrp="1" noChangeAspect="1"/>
          </p:cNvPicPr>
          <p:nvPr>
            <p:ph sz="quarter" idx="4"/>
          </p:nvPr>
        </p:nvPicPr>
        <p:blipFill>
          <a:blip r:embed="rId3" cstate="print"/>
          <a:stretch>
            <a:fillRect/>
          </a:stretch>
        </p:blipFill>
        <p:spPr>
          <a:xfrm>
            <a:off x="5686187" y="1316038"/>
            <a:ext cx="2213451" cy="394176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dirty="0" smtClean="0"/>
              <a:t>BIODIVERSIDAD</a:t>
            </a:r>
            <a:endParaRPr lang="es-E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77375" y="1554163"/>
            <a:ext cx="4541650" cy="452596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INVENTARIO DE ESPECIES</a:t>
            </a:r>
            <a:endParaRPr lang="es-E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42456" y="1554163"/>
            <a:ext cx="7611487" cy="452596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INVENTARIO DE ESPECIES</a:t>
            </a:r>
            <a:endParaRPr lang="es-E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1988160"/>
            <a:ext cx="8686800" cy="365796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SUMIDEROS DE CARBONO</a:t>
            </a:r>
            <a:endParaRPr lang="es-ES" dirty="0"/>
          </a:p>
        </p:txBody>
      </p:sp>
      <p:sp>
        <p:nvSpPr>
          <p:cNvPr id="3" name="2 Marcador de contenido"/>
          <p:cNvSpPr>
            <a:spLocks noGrp="1"/>
          </p:cNvSpPr>
          <p:nvPr>
            <p:ph idx="1"/>
          </p:nvPr>
        </p:nvSpPr>
        <p:spPr/>
        <p:txBody>
          <a:bodyPr>
            <a:normAutofit fontScale="62500" lnSpcReduction="20000"/>
          </a:bodyPr>
          <a:lstStyle/>
          <a:p>
            <a:r>
              <a:rPr lang="es-ES" dirty="0" smtClean="0"/>
              <a:t>Se conoce como sumidero todo sistema o proceso por el que se extrae de la atmósfera un gas o gases y se almacena. Las formaciones vegetales actúan como sumideros por su función vital principal, la fotosíntesis (proceso por el que los vegetales captan CO2 de la atmósfera o disuelto en agua y con la ayuda de la luz solar lo utilizan en la elaboración de moléculas sencillas de azúcares). Mediante esta función, los vegetales absorben CO2 que compensa las pérdidas de este gas que sufren por la respiración y lo que se emite en otros procesos naturales como la descomposición de materia orgánica.</a:t>
            </a:r>
          </a:p>
          <a:p>
            <a:r>
              <a:rPr lang="es-ES" dirty="0" smtClean="0"/>
              <a:t>En el Protocolo de Kioto se consideran como sumideros ciertas actividades de uso de la tierra, cambio de uso de la tierra y selvicultura (LULUCF por sus siglas en inglés). Se incluyeron en el Protocolo de Kioto, al igual que los Mecanismos de Flexibilidad, para facilitar el cumplimiento de los compromisos de reducción de emisiones.</a:t>
            </a:r>
          </a:p>
          <a:p>
            <a:pPr>
              <a:buNone/>
            </a:pPr>
            <a:r>
              <a:rPr lang="es-ES" dirty="0" smtClean="0"/>
              <a:t/>
            </a:r>
            <a:br>
              <a:rPr lang="es-ES" dirty="0" smtClean="0"/>
            </a:b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Presentacion</a:t>
            </a:r>
            <a:r>
              <a:rPr lang="es-ES" dirty="0" smtClean="0"/>
              <a:t>: la </a:t>
            </a:r>
            <a:r>
              <a:rPr lang="es-ES" dirty="0" err="1" smtClean="0"/>
              <a:t>asociacion</a:t>
            </a:r>
            <a:r>
              <a:rPr lang="es-ES" dirty="0" smtClean="0"/>
              <a:t> </a:t>
            </a:r>
            <a:r>
              <a:rPr lang="es-ES" dirty="0" err="1" smtClean="0"/>
              <a:t>domitila</a:t>
            </a:r>
            <a:r>
              <a:rPr lang="es-ES" dirty="0" smtClean="0"/>
              <a:t> una apuesta por la igualdad y la sostenibilidad.</a:t>
            </a:r>
            <a:endParaRPr lang="es-ES" dirty="0"/>
          </a:p>
        </p:txBody>
      </p:sp>
      <p:sp>
        <p:nvSpPr>
          <p:cNvPr id="5" name="4 Marcador de contenido"/>
          <p:cNvSpPr>
            <a:spLocks noGrp="1"/>
          </p:cNvSpPr>
          <p:nvPr>
            <p:ph idx="1"/>
          </p:nvPr>
        </p:nvSpPr>
        <p:spPr/>
        <p:txBody>
          <a:bodyPr/>
          <a:lstStyle/>
          <a:p>
            <a:pPr>
              <a:buNone/>
            </a:pPr>
            <a:endParaRPr lang="es-ES" dirty="0" smtClean="0"/>
          </a:p>
          <a:p>
            <a:r>
              <a:rPr lang="es-ES" dirty="0" smtClean="0"/>
              <a:t>Cuidar a las personas, a las familias y el medio ambiente:</a:t>
            </a:r>
          </a:p>
          <a:p>
            <a:pPr lvl="1"/>
            <a:r>
              <a:rPr lang="es-ES" dirty="0" smtClean="0"/>
              <a:t>Centro de Servicios Intergeneracionales de Formación y Empleo.</a:t>
            </a:r>
          </a:p>
          <a:p>
            <a:pPr lvl="1"/>
            <a:r>
              <a:rPr lang="es-ES" dirty="0" smtClean="0"/>
              <a:t>Empresa de Inserción Social </a:t>
            </a:r>
            <a:r>
              <a:rPr lang="es-ES" dirty="0" err="1" smtClean="0"/>
              <a:t>Aila</a:t>
            </a:r>
            <a:r>
              <a:rPr lang="es-ES" dirty="0" smtClean="0"/>
              <a:t> Dependencia SL y </a:t>
            </a:r>
            <a:r>
              <a:rPr lang="es-ES" dirty="0" err="1" smtClean="0"/>
              <a:t>Agroaila</a:t>
            </a:r>
            <a:r>
              <a:rPr lang="es-ES" dirty="0" smtClean="0"/>
              <a:t>. Crear empleo cuidando a las personas dependientes y al medio ambiente </a:t>
            </a:r>
          </a:p>
          <a:p>
            <a:pPr lvl="1"/>
            <a:r>
              <a:rPr lang="es-ES" dirty="0" smtClean="0"/>
              <a:t>Crea TV- Gestión de Canal </a:t>
            </a:r>
            <a:r>
              <a:rPr lang="es-ES" dirty="0" err="1" smtClean="0"/>
              <a:t>Incode</a:t>
            </a:r>
            <a:r>
              <a:rPr lang="es-ES" dirty="0" smtClean="0"/>
              <a:t>.</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Legislacion</a:t>
            </a:r>
            <a:r>
              <a:rPr lang="es-ES" dirty="0" smtClean="0"/>
              <a:t> </a:t>
            </a:r>
            <a:endParaRPr lang="es-ES" dirty="0"/>
          </a:p>
        </p:txBody>
      </p:sp>
      <p:sp>
        <p:nvSpPr>
          <p:cNvPr id="3" name="2 Marcador de contenido"/>
          <p:cNvSpPr>
            <a:spLocks noGrp="1"/>
          </p:cNvSpPr>
          <p:nvPr>
            <p:ph idx="1"/>
          </p:nvPr>
        </p:nvSpPr>
        <p:spPr/>
        <p:txBody>
          <a:bodyPr>
            <a:normAutofit fontScale="92500"/>
          </a:bodyPr>
          <a:lstStyle/>
          <a:p>
            <a:r>
              <a:rPr lang="es-ES" dirty="0" smtClean="0"/>
              <a:t>Deducción por aportaciones al cambio climático, en impuesto de sociedades y en el IRPF.</a:t>
            </a:r>
          </a:p>
          <a:p>
            <a:r>
              <a:rPr lang="es-ES" dirty="0" smtClean="0"/>
              <a:t>Ley Española de Cambio Climático.</a:t>
            </a:r>
          </a:p>
          <a:p>
            <a:r>
              <a:rPr lang="es-ES" dirty="0" smtClean="0"/>
              <a:t>Ley Canaria de Cambio Climático.</a:t>
            </a:r>
          </a:p>
          <a:p>
            <a:r>
              <a:rPr lang="es-ES" dirty="0" smtClean="0"/>
              <a:t>Ordenanzas municipales de balances de carbono.</a:t>
            </a:r>
          </a:p>
          <a:p>
            <a:r>
              <a:rPr lang="es-ES" dirty="0" smtClean="0"/>
              <a:t>Modelo en marcha: Ley 16/2017 de 1 de agosto del cambio climático Comunidad Autónoma de Cataluña.</a:t>
            </a:r>
          </a:p>
          <a:p>
            <a:endParaRPr lang="es-ES" dirty="0" smtClean="0"/>
          </a:p>
          <a:p>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MEDIDAS PREVISTAS EN CANARIAS</a:t>
            </a:r>
            <a:endParaRPr lang="es-ES" dirty="0"/>
          </a:p>
        </p:txBody>
      </p:sp>
      <p:sp>
        <p:nvSpPr>
          <p:cNvPr id="3" name="2 Marcador de contenido"/>
          <p:cNvSpPr>
            <a:spLocks noGrp="1"/>
          </p:cNvSpPr>
          <p:nvPr>
            <p:ph idx="1"/>
          </p:nvPr>
        </p:nvSpPr>
        <p:spPr/>
        <p:txBody>
          <a:bodyPr>
            <a:normAutofit fontScale="40000" lnSpcReduction="20000"/>
          </a:bodyPr>
          <a:lstStyle/>
          <a:p>
            <a:r>
              <a:rPr lang="es-ES" dirty="0" smtClean="0"/>
              <a:t>MEDIDA 16 PDR CANARIAS</a:t>
            </a:r>
          </a:p>
          <a:p>
            <a:r>
              <a:rPr lang="es-ES" dirty="0" smtClean="0"/>
              <a:t> 1A. Fomentar la Innovación y la base de conocimiento en las zonas rurales.  1B. Reforzar los lazos entre la agricultura, la producción de alimentos y la silvicultura, por una parte, y la investigación y la innovación, por otra, para, entre otros fines, conseguir una mejor gestión y mejores resultados medioambientales.  2A. Mejorar los resultados económicos de todas las explotaciones y facilitar la reestructuración y modernización de las mismas, en particular con objeto de incrementar su participación y orientación hacia el mercado, así como la diversificación agrícola.  2B. Facilitar la entrada en el sector agrario de agricultores adecuadamente formados, y en particular el relevo generacional.  3A. Mejorar la competitividad de los productores primarios integrándolos mejor en la cadena agroalimentaria a través de regímenes de calidad, añadir valor a los productos agrícolas, la promoción en mercados locales y circuitos de distribución cortos, las agrupaciones de productores y las organizaciones interprofesionales.  3B. Apoyar la prevención y gestión de riesgos en las explotaciones.  4A. Restaurar, preservar y mejorar la biodiversidad (incluido en las zonas Natura 2000 y en las zonas con limitaciones naturales u otras limitaciones específicas), los sistemas agrarios de alto valor 678 natural, así como el estado de los paisajes europeos  4B. Mejorar la gestión del agua, incluyendo la gestión de los fertilizantes y los plaguicidas.  4C. Prevenir la erosión de los suelos y mejorar la gestión de los mismos.  5A. Lograr un uso más eficiente del agua en la agricultura.  5B. Lograr un uso más eficiente de la energía en la agricultura y en la transformación de alimentos.  5C. Facilitar el suministro y el uso de fuentes renovables de energía, subproductos, desechos, residuos y demás materia prima no alimentaria para impulsar el desarrollo de la </a:t>
            </a:r>
            <a:r>
              <a:rPr lang="es-ES" dirty="0" err="1" smtClean="0"/>
              <a:t>bioeconomía</a:t>
            </a:r>
            <a:r>
              <a:rPr lang="es-ES" dirty="0" smtClean="0"/>
              <a:t>.  5D. Reducir las emisiones de gases de efecto invernadero y de amoníaco procedentes de la agricultura.  5E. Fomentar la conservación y captura de carbono en los sectores agrícola y forestal.  6A. Facilitar la diversificación, la creación y el desarrollo de pequeñas empresas y la creación de empleo.  6B. Promover el desarrollo local en las zonas rurales.  6C. Mejorar la accesibilidad a las tecnologías de la información y comunicación (TIC) así como el uso y la calidad de ellas en las zonas rurales</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LEY DEL SUELO DE CANARIAS</a:t>
            </a:r>
            <a:endParaRPr lang="es-ES" dirty="0"/>
          </a:p>
        </p:txBody>
      </p:sp>
      <p:sp>
        <p:nvSpPr>
          <p:cNvPr id="3" name="2 Marcador de contenido"/>
          <p:cNvSpPr>
            <a:spLocks noGrp="1"/>
          </p:cNvSpPr>
          <p:nvPr>
            <p:ph idx="1"/>
          </p:nvPr>
        </p:nvSpPr>
        <p:spPr/>
        <p:txBody>
          <a:bodyPr>
            <a:normAutofit fontScale="92500" lnSpcReduction="20000"/>
          </a:bodyPr>
          <a:lstStyle/>
          <a:p>
            <a:r>
              <a:rPr lang="es-ES" b="1" dirty="0" smtClean="0"/>
              <a:t>7. </a:t>
            </a:r>
            <a:r>
              <a:rPr lang="es-ES" dirty="0" smtClean="0"/>
              <a:t>Las administraciones públicas, en aras a conseguir el desarrollo sostenible, fomentarán la custodia del territorio, a través de la realización de estrategias y actuaciones que impliquen a los propietarios y usuarios del territorio en la conservación y uso de los valores y recursos naturales, culturales y paisajísticos, y la promoción de tales comportamientos mediante acuerdos entre entidades de custodia y propietarios de fincas privadas o públicas que tengan por objetivo principal la conservación del patrimonio natural y la biodiversidad.</a:t>
            </a: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PROSPECTIVA DEL PROYECTO</a:t>
            </a:r>
            <a:endParaRPr lang="es-ES" dirty="0"/>
          </a:p>
        </p:txBody>
      </p:sp>
      <p:sp>
        <p:nvSpPr>
          <p:cNvPr id="3" name="2 Marcador de contenido"/>
          <p:cNvSpPr>
            <a:spLocks noGrp="1"/>
          </p:cNvSpPr>
          <p:nvPr>
            <p:ph idx="1"/>
          </p:nvPr>
        </p:nvSpPr>
        <p:spPr/>
        <p:txBody>
          <a:bodyPr/>
          <a:lstStyle/>
          <a:p>
            <a:r>
              <a:rPr lang="es-ES" dirty="0" smtClean="0"/>
              <a:t>CREAR UN PROTOTIPO DE INTERVENCION.</a:t>
            </a:r>
          </a:p>
          <a:p>
            <a:r>
              <a:rPr lang="es-ES" dirty="0" smtClean="0"/>
              <a:t>GENERAR UN MODELO DE DESARROLLO EN EL TERRITORIO, DANDO ALTERNATIVAS A LA PROPIEDAD Y A LA ADMINISTRACION.</a:t>
            </a:r>
          </a:p>
          <a:p>
            <a:r>
              <a:rPr lang="es-ES" dirty="0" smtClean="0"/>
              <a:t>GENERAR LAS HERRAMIENTAS JURIDICAS Y SOCIOECONOMICAS PARA IMPLANTAR EL PROTOTIPO.</a:t>
            </a:r>
            <a:endParaRPr 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PROSPECTIVA TERRITORIAL</a:t>
            </a:r>
            <a:endParaRPr lang="es-ES" dirty="0"/>
          </a:p>
        </p:txBody>
      </p:sp>
      <p:sp>
        <p:nvSpPr>
          <p:cNvPr id="3" name="2 Marcador de contenido"/>
          <p:cNvSpPr>
            <a:spLocks noGrp="1"/>
          </p:cNvSpPr>
          <p:nvPr>
            <p:ph idx="1"/>
          </p:nvPr>
        </p:nvSpPr>
        <p:spPr/>
        <p:txBody>
          <a:bodyPr/>
          <a:lstStyle/>
          <a:p>
            <a:r>
              <a:rPr lang="es-ES" dirty="0" smtClean="0"/>
              <a:t>INTEGRACION DE MEDIDAS EN EL ESPACIO TABLERO – MACHADO. ECOEJE.</a:t>
            </a:r>
          </a:p>
          <a:p>
            <a:r>
              <a:rPr lang="es-ES" dirty="0" smtClean="0"/>
              <a:t>APOYO A REDES DE PROYECTOS EN TENERIFE A TRAVES DE LEADER.</a:t>
            </a:r>
          </a:p>
          <a:p>
            <a:r>
              <a:rPr lang="es-ES" dirty="0" smtClean="0"/>
              <a:t>APOYO EN LA PERSPECTIVA MACARONESIA A TRAVES DE INTERREG MAC</a:t>
            </a:r>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AGRADECIMIENTOS</a:t>
            </a:r>
            <a:endParaRPr lang="es-ES"/>
          </a:p>
        </p:txBody>
      </p:sp>
      <p:sp>
        <p:nvSpPr>
          <p:cNvPr id="3" name="2 Marcador de contenido"/>
          <p:cNvSpPr>
            <a:spLocks noGrp="1"/>
          </p:cNvSpPr>
          <p:nvPr>
            <p:ph idx="1"/>
          </p:nvPr>
        </p:nvSpPr>
        <p:spPr/>
        <p:txBody>
          <a:bodyPr>
            <a:normAutofit fontScale="92500" lnSpcReduction="20000"/>
          </a:bodyPr>
          <a:lstStyle/>
          <a:p>
            <a:r>
              <a:rPr lang="es-ES" dirty="0" smtClean="0"/>
              <a:t>Juan Hernández. Cooperante internacional.</a:t>
            </a:r>
          </a:p>
          <a:p>
            <a:r>
              <a:rPr lang="es-ES" dirty="0" smtClean="0"/>
              <a:t>Antonio Espinosa y Sandra </a:t>
            </a:r>
          </a:p>
          <a:p>
            <a:r>
              <a:rPr lang="es-ES" dirty="0" err="1" smtClean="0"/>
              <a:t>Ies</a:t>
            </a:r>
            <a:r>
              <a:rPr lang="es-ES" dirty="0" smtClean="0"/>
              <a:t> Sobradillo.</a:t>
            </a:r>
          </a:p>
          <a:p>
            <a:r>
              <a:rPr lang="es-ES" dirty="0" smtClean="0"/>
              <a:t>Cabildo Tenerife. Vivero la </a:t>
            </a:r>
            <a:r>
              <a:rPr lang="es-ES" dirty="0" err="1" smtClean="0"/>
              <a:t>Tahonilla</a:t>
            </a:r>
            <a:r>
              <a:rPr lang="es-ES" dirty="0" smtClean="0"/>
              <a:t> y </a:t>
            </a:r>
            <a:r>
              <a:rPr lang="es-ES" dirty="0" err="1" smtClean="0"/>
              <a:t>Ecoeje</a:t>
            </a:r>
            <a:endParaRPr lang="es-ES" dirty="0" smtClean="0"/>
          </a:p>
          <a:p>
            <a:r>
              <a:rPr lang="es-ES" dirty="0" smtClean="0"/>
              <a:t>Ayuntamiento de Santa Cruz de Tenerife. Vivero.</a:t>
            </a:r>
          </a:p>
          <a:p>
            <a:r>
              <a:rPr lang="es-ES" dirty="0" err="1" smtClean="0"/>
              <a:t>Agrotinguaro</a:t>
            </a:r>
            <a:r>
              <a:rPr lang="es-ES" dirty="0" smtClean="0"/>
              <a:t>. Empresa colaboradora.</a:t>
            </a:r>
          </a:p>
          <a:p>
            <a:r>
              <a:rPr lang="es-ES" dirty="0" smtClean="0"/>
              <a:t>ULL y Universidad de Sevilla (Enrique Figueroa)</a:t>
            </a:r>
          </a:p>
          <a:p>
            <a:endParaRPr lang="es-ES" dirty="0" smtClean="0"/>
          </a:p>
          <a:p>
            <a:r>
              <a:rPr lang="es-ES" dirty="0" smtClean="0"/>
              <a:t>Y muchos otros que nos animan a seguir.</a:t>
            </a:r>
          </a:p>
          <a:p>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SITUACION</a:t>
            </a:r>
            <a:endParaRPr lang="es-ES" dirty="0"/>
          </a:p>
        </p:txBody>
      </p:sp>
      <p:sp>
        <p:nvSpPr>
          <p:cNvPr id="3" name="2 Marcador de contenido"/>
          <p:cNvSpPr>
            <a:spLocks noGrp="1"/>
          </p:cNvSpPr>
          <p:nvPr>
            <p:ph idx="1"/>
          </p:nvPr>
        </p:nvSpPr>
        <p:spPr/>
        <p:txBody>
          <a:bodyPr/>
          <a:lstStyle/>
          <a:p>
            <a:r>
              <a:rPr lang="es-ES" dirty="0" smtClean="0"/>
              <a:t>CAMINO TRANSVERSAL TURILAGO 4,EL TABLERO SANTA CRUZ DE TENERIFE.</a:t>
            </a:r>
          </a:p>
          <a:p>
            <a:r>
              <a:rPr lang="es-ES" dirty="0" smtClean="0"/>
              <a:t>TELEFONO: 639139269/922573289</a:t>
            </a:r>
          </a:p>
          <a:p>
            <a:r>
              <a:rPr lang="es-ES" dirty="0" smtClean="0"/>
              <a:t>CORREO: direcciondomitila@gmail.com</a:t>
            </a:r>
          </a:p>
          <a:p>
            <a:endParaRPr lang="es-ES" dirty="0" smtClean="0"/>
          </a:p>
          <a:p>
            <a:endParaRPr lang="es-ES" dirty="0" smtClean="0"/>
          </a:p>
          <a:p>
            <a:r>
              <a:rPr lang="es-ES" dirty="0" smtClean="0"/>
              <a:t>GRACIAS</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Proyectos principales</a:t>
            </a:r>
            <a:endParaRPr lang="es-ES" dirty="0"/>
          </a:p>
        </p:txBody>
      </p:sp>
      <p:sp>
        <p:nvSpPr>
          <p:cNvPr id="3" name="2 Marcador de contenido"/>
          <p:cNvSpPr>
            <a:spLocks noGrp="1"/>
          </p:cNvSpPr>
          <p:nvPr>
            <p:ph idx="1"/>
          </p:nvPr>
        </p:nvSpPr>
        <p:spPr/>
        <p:txBody>
          <a:bodyPr/>
          <a:lstStyle/>
          <a:p>
            <a:r>
              <a:rPr lang="es-ES" dirty="0" smtClean="0"/>
              <a:t>CENTRO DE FORMACION ACREDITADA</a:t>
            </a:r>
          </a:p>
          <a:p>
            <a:r>
              <a:rPr lang="es-ES" dirty="0" err="1" smtClean="0"/>
              <a:t>Piiil</a:t>
            </a:r>
            <a:r>
              <a:rPr lang="es-ES" dirty="0" smtClean="0"/>
              <a:t>. Proyecto Integrado de Inserción e integración laboral.</a:t>
            </a:r>
          </a:p>
          <a:p>
            <a:r>
              <a:rPr lang="es-ES" dirty="0" err="1" smtClean="0"/>
              <a:t>Pfae</a:t>
            </a:r>
            <a:r>
              <a:rPr lang="es-ES" dirty="0" smtClean="0"/>
              <a:t>. Atención </a:t>
            </a:r>
            <a:r>
              <a:rPr lang="es-ES" dirty="0" err="1" smtClean="0"/>
              <a:t>Sociosanitaria</a:t>
            </a:r>
            <a:r>
              <a:rPr lang="es-ES" dirty="0" smtClean="0"/>
              <a:t>. Garantía Juvenil.</a:t>
            </a:r>
          </a:p>
          <a:p>
            <a:r>
              <a:rPr lang="es-ES" dirty="0" err="1" smtClean="0"/>
              <a:t>Pfae</a:t>
            </a:r>
            <a:r>
              <a:rPr lang="es-ES" dirty="0" smtClean="0"/>
              <a:t> Ocio y Tiempo libre. Garantía Juvenil.</a:t>
            </a:r>
          </a:p>
          <a:p>
            <a:r>
              <a:rPr lang="es-ES" dirty="0" smtClean="0"/>
              <a:t>Formación para desempleados/as. Promoción de la Igualdad efectiva de mujeres y hombres.</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Otros servicios</a:t>
            </a:r>
            <a:endParaRPr lang="es-ES" dirty="0"/>
          </a:p>
        </p:txBody>
      </p:sp>
      <p:sp>
        <p:nvSpPr>
          <p:cNvPr id="3" name="2 Marcador de contenido"/>
          <p:cNvSpPr>
            <a:spLocks noGrp="1"/>
          </p:cNvSpPr>
          <p:nvPr>
            <p:ph idx="1"/>
          </p:nvPr>
        </p:nvSpPr>
        <p:spPr/>
        <p:txBody>
          <a:bodyPr/>
          <a:lstStyle/>
          <a:p>
            <a:r>
              <a:rPr lang="es-ES" dirty="0" err="1" smtClean="0"/>
              <a:t>Opea</a:t>
            </a:r>
            <a:r>
              <a:rPr lang="es-ES" dirty="0" smtClean="0"/>
              <a:t>. Orientación laboral para el empleo y el autoempleo.</a:t>
            </a:r>
          </a:p>
          <a:p>
            <a:r>
              <a:rPr lang="es-ES" dirty="0" smtClean="0"/>
              <a:t>Punto de encuentro familiar PEF, Sur de Tenerife.</a:t>
            </a:r>
          </a:p>
          <a:p>
            <a:r>
              <a:rPr lang="es-ES" dirty="0" smtClean="0"/>
              <a:t>Campus infantil.</a:t>
            </a:r>
          </a:p>
          <a:p>
            <a:r>
              <a:rPr lang="es-ES" dirty="0" smtClean="0"/>
              <a:t>Play </a:t>
            </a:r>
            <a:r>
              <a:rPr lang="es-ES" dirty="0" err="1" smtClean="0"/>
              <a:t>with</a:t>
            </a:r>
            <a:r>
              <a:rPr lang="es-ES" dirty="0" smtClean="0"/>
              <a:t> </a:t>
            </a:r>
            <a:r>
              <a:rPr lang="es-ES" dirty="0" err="1" smtClean="0"/>
              <a:t>Music</a:t>
            </a:r>
            <a:r>
              <a:rPr lang="es-ES" dirty="0" smtClean="0"/>
              <a:t> en convenio con </a:t>
            </a:r>
            <a:r>
              <a:rPr lang="es-ES" dirty="0" err="1" smtClean="0"/>
              <a:t>Ampas</a:t>
            </a:r>
            <a:r>
              <a:rPr lang="es-ES" dirty="0" smtClean="0"/>
              <a:t>.</a:t>
            </a:r>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Eis</a:t>
            </a:r>
            <a:r>
              <a:rPr lang="es-ES" dirty="0" smtClean="0"/>
              <a:t> </a:t>
            </a:r>
            <a:r>
              <a:rPr lang="es-ES" dirty="0" err="1" smtClean="0"/>
              <a:t>aila</a:t>
            </a:r>
            <a:r>
              <a:rPr lang="es-ES" dirty="0" smtClean="0"/>
              <a:t> dependencia </a:t>
            </a:r>
            <a:r>
              <a:rPr lang="es-ES" dirty="0" err="1" smtClean="0"/>
              <a:t>sl</a:t>
            </a:r>
            <a:endParaRPr lang="es-ES" dirty="0"/>
          </a:p>
        </p:txBody>
      </p:sp>
      <p:sp>
        <p:nvSpPr>
          <p:cNvPr id="3" name="2 Marcador de contenido"/>
          <p:cNvSpPr>
            <a:spLocks noGrp="1"/>
          </p:cNvSpPr>
          <p:nvPr>
            <p:ph idx="1"/>
          </p:nvPr>
        </p:nvSpPr>
        <p:spPr/>
        <p:txBody>
          <a:bodyPr/>
          <a:lstStyle/>
          <a:p>
            <a:r>
              <a:rPr lang="es-ES" dirty="0" smtClean="0"/>
              <a:t>Servicios de atención a personas dependientes.</a:t>
            </a:r>
          </a:p>
          <a:p>
            <a:r>
              <a:rPr lang="es-ES" dirty="0" smtClean="0"/>
              <a:t>ASPA. Servicios de Promoción de la Autonomía y prevención de la dependencia.</a:t>
            </a:r>
          </a:p>
          <a:p>
            <a:r>
              <a:rPr lang="es-ES" dirty="0" smtClean="0"/>
              <a:t>AGROAILA. Creación de bosque productivo y finca agroecológica.</a:t>
            </a:r>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Crea tv</a:t>
            </a:r>
            <a:endParaRPr lang="es-ES" dirty="0"/>
          </a:p>
        </p:txBody>
      </p:sp>
      <p:sp>
        <p:nvSpPr>
          <p:cNvPr id="3" name="2 Marcador de contenido"/>
          <p:cNvSpPr>
            <a:spLocks noGrp="1"/>
          </p:cNvSpPr>
          <p:nvPr>
            <p:ph idx="1"/>
          </p:nvPr>
        </p:nvSpPr>
        <p:spPr/>
        <p:txBody>
          <a:bodyPr/>
          <a:lstStyle/>
          <a:p>
            <a:r>
              <a:rPr lang="es-ES" dirty="0" smtClean="0"/>
              <a:t>Servicio de gestión de la licencia para el Norte de Tenerife adjudicada a FEDERACION INCODE.</a:t>
            </a:r>
          </a:p>
          <a:p>
            <a:r>
              <a:rPr lang="es-ES" dirty="0" smtClean="0"/>
              <a:t>Producción </a:t>
            </a:r>
            <a:r>
              <a:rPr lang="es-ES" dirty="0" err="1" smtClean="0"/>
              <a:t>Auidovisual</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SUMIDEROS DE CARBONO</a:t>
            </a:r>
            <a:endParaRPr lang="es-ES" dirty="0"/>
          </a:p>
        </p:txBody>
      </p:sp>
      <p:sp>
        <p:nvSpPr>
          <p:cNvPr id="5" name="4 Subtítulo"/>
          <p:cNvSpPr>
            <a:spLocks noGrp="1"/>
          </p:cNvSpPr>
          <p:nvPr>
            <p:ph type="subTitle" idx="1"/>
          </p:nvPr>
        </p:nvSpPr>
        <p:spPr/>
        <p:txBody>
          <a:bodyPr/>
          <a:lstStyle/>
          <a:p>
            <a:r>
              <a:rPr lang="es-ES" dirty="0" smtClean="0"/>
              <a:t>BOSQUES PRODUCTIVOS</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PARCELA ASOCIACION DOMITILA Y TELEFONICA</a:t>
            </a:r>
            <a:endParaRPr lang="es-ES" dirty="0"/>
          </a:p>
        </p:txBody>
      </p:sp>
      <p:pic>
        <p:nvPicPr>
          <p:cNvPr id="4" name="3 Marcador de contenido" descr="PARCELA COMPLETA DOMITILA.jpg"/>
          <p:cNvPicPr>
            <a:picLocks noGrp="1" noChangeAspect="1"/>
          </p:cNvPicPr>
          <p:nvPr>
            <p:ph idx="1"/>
          </p:nvPr>
        </p:nvPicPr>
        <p:blipFill>
          <a:blip r:embed="rId2" cstate="print"/>
          <a:stretch>
            <a:fillRect/>
          </a:stretch>
        </p:blipFill>
        <p:spPr>
          <a:xfrm>
            <a:off x="1801992" y="1554163"/>
            <a:ext cx="5692416" cy="452596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PORQUE HAY QUE PLANTAR BOSQUES</a:t>
            </a:r>
            <a:endParaRPr lang="es-ES" dirty="0"/>
          </a:p>
        </p:txBody>
      </p:sp>
      <p:sp>
        <p:nvSpPr>
          <p:cNvPr id="5" name="4 Marcador de texto"/>
          <p:cNvSpPr>
            <a:spLocks noGrp="1"/>
          </p:cNvSpPr>
          <p:nvPr>
            <p:ph type="body" idx="1"/>
          </p:nvPr>
        </p:nvSpPr>
        <p:spPr/>
        <p:txBody>
          <a:bodyPr/>
          <a:lstStyle/>
          <a:p>
            <a:r>
              <a:rPr lang="es-ES" dirty="0" smtClean="0"/>
              <a:t>LA HISTORIA</a:t>
            </a:r>
            <a:endParaRPr lang="es-ES" dirty="0"/>
          </a:p>
        </p:txBody>
      </p:sp>
      <p:sp>
        <p:nvSpPr>
          <p:cNvPr id="7" name="6 Marcador de texto"/>
          <p:cNvSpPr>
            <a:spLocks noGrp="1"/>
          </p:cNvSpPr>
          <p:nvPr>
            <p:ph type="body" sz="half" idx="3"/>
          </p:nvPr>
        </p:nvSpPr>
        <p:spPr/>
        <p:txBody>
          <a:bodyPr/>
          <a:lstStyle/>
          <a:p>
            <a:r>
              <a:rPr lang="es-ES" dirty="0" smtClean="0"/>
              <a:t>LA SENSIBILIDAD</a:t>
            </a:r>
            <a:endParaRPr lang="es-ES" dirty="0"/>
          </a:p>
        </p:txBody>
      </p:sp>
      <p:pic>
        <p:nvPicPr>
          <p:cNvPr id="9" name="8 Marcador de contenido" descr="994961_10151829473437825_407058349_n.jpg"/>
          <p:cNvPicPr>
            <a:picLocks noGrp="1" noChangeAspect="1"/>
          </p:cNvPicPr>
          <p:nvPr>
            <p:ph sz="quarter" idx="2"/>
          </p:nvPr>
        </p:nvPicPr>
        <p:blipFill>
          <a:blip r:embed="rId2" cstate="print"/>
          <a:stretch>
            <a:fillRect/>
          </a:stretch>
        </p:blipFill>
        <p:spPr>
          <a:xfrm>
            <a:off x="531019" y="1762919"/>
            <a:ext cx="3790950" cy="3048000"/>
          </a:xfrm>
        </p:spPr>
      </p:pic>
      <p:pic>
        <p:nvPicPr>
          <p:cNvPr id="10" name="9 Marcador de contenido" descr="1902749_10151995644417825_1299193177_n.jpg"/>
          <p:cNvPicPr>
            <a:picLocks noGrp="1" noChangeAspect="1"/>
          </p:cNvPicPr>
          <p:nvPr>
            <p:ph sz="quarter" idx="4"/>
          </p:nvPr>
        </p:nvPicPr>
        <p:blipFill>
          <a:blip r:embed="rId3" cstate="print"/>
          <a:stretch>
            <a:fillRect/>
          </a:stretch>
        </p:blipFill>
        <p:spPr>
          <a:xfrm>
            <a:off x="4648200" y="1849961"/>
            <a:ext cx="4289425" cy="2873915"/>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115</TotalTime>
  <Words>1134</Words>
  <Application>Microsoft Office PowerPoint</Application>
  <PresentationFormat>Presentación en pantalla (4:3)</PresentationFormat>
  <Paragraphs>101</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Viajes</vt:lpstr>
      <vt:lpstr>Cambio climatico y bosques productivos.</vt:lpstr>
      <vt:lpstr>Presentacion: la asociacion domitila una apuesta por la igualdad y la sostenibilidad.</vt:lpstr>
      <vt:lpstr>Proyectos principales</vt:lpstr>
      <vt:lpstr>Otros servicios</vt:lpstr>
      <vt:lpstr>Eis aila dependencia sl</vt:lpstr>
      <vt:lpstr>Crea tv</vt:lpstr>
      <vt:lpstr>SUMIDEROS DE CARBONO</vt:lpstr>
      <vt:lpstr>PARCELA ASOCIACION DOMITILA Y TELEFONICA</vt:lpstr>
      <vt:lpstr>PORQUE HAY QUE PLANTAR BOSQUES</vt:lpstr>
      <vt:lpstr>Modelos que seguimos</vt:lpstr>
      <vt:lpstr>PROYECTO DE IMPLANTACION</vt:lpstr>
      <vt:lpstr>PROCESO DE GENERACION DEL BOSQUE</vt:lpstr>
      <vt:lpstr>EVOLUCION DE LA VIDA</vt:lpstr>
      <vt:lpstr>EVOLUCION DEL BOSQUE 2015-2017</vt:lpstr>
      <vt:lpstr>EVOLUCION DE LA BIODIVERSIDAD</vt:lpstr>
      <vt:lpstr>BIODIVERSIDAD</vt:lpstr>
      <vt:lpstr>INVENTARIO DE ESPECIES</vt:lpstr>
      <vt:lpstr>INVENTARIO DE ESPECIES</vt:lpstr>
      <vt:lpstr>SUMIDEROS DE CARBONO</vt:lpstr>
      <vt:lpstr>Legislacion </vt:lpstr>
      <vt:lpstr>MEDIDAS PREVISTAS EN CANARIAS</vt:lpstr>
      <vt:lpstr>LEY DEL SUELO DE CANARIAS</vt:lpstr>
      <vt:lpstr>PROSPECTIVA DEL PROYECTO</vt:lpstr>
      <vt:lpstr>PROSPECTIVA TERRITORIAL</vt:lpstr>
      <vt:lpstr>AGRADECIMIENTOS</vt:lpstr>
      <vt:lpstr>SITUACION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Cambio climatico y bosques productivos.</dc:title>
  <dc:creator>AILA15</dc:creator>
  <cp:lastModifiedBy>Alberto RM </cp:lastModifiedBy>
  <cp:revision>19</cp:revision>
  <dcterms:created xsi:type="dcterms:W3CDTF">2017-09-09T17:54:59Z</dcterms:created>
  <dcterms:modified xsi:type="dcterms:W3CDTF">2017-10-09T12:55:19Z</dcterms:modified>
</cp:coreProperties>
</file>